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2" r:id="rId7"/>
    <p:sldId id="287" r:id="rId8"/>
    <p:sldId id="290" r:id="rId9"/>
    <p:sldId id="263" r:id="rId10"/>
    <p:sldId id="288" r:id="rId11"/>
    <p:sldId id="289" r:id="rId12"/>
    <p:sldId id="291" r:id="rId13"/>
    <p:sldId id="292" r:id="rId14"/>
    <p:sldId id="293" r:id="rId15"/>
    <p:sldId id="264" r:id="rId16"/>
    <p:sldId id="294" r:id="rId17"/>
    <p:sldId id="265" r:id="rId18"/>
    <p:sldId id="283" r:id="rId19"/>
    <p:sldId id="284" r:id="rId20"/>
    <p:sldId id="266" r:id="rId21"/>
    <p:sldId id="268" r:id="rId22"/>
    <p:sldId id="269" r:id="rId23"/>
    <p:sldId id="271" r:id="rId24"/>
    <p:sldId id="272" r:id="rId25"/>
    <p:sldId id="273" r:id="rId26"/>
    <p:sldId id="285" r:id="rId27"/>
    <p:sldId id="280" r:id="rId28"/>
    <p:sldId id="281" r:id="rId29"/>
    <p:sldId id="282" r:id="rId30"/>
    <p:sldId id="274" r:id="rId31"/>
    <p:sldId id="275" r:id="rId32"/>
    <p:sldId id="276" r:id="rId33"/>
    <p:sldId id="277" r:id="rId34"/>
    <p:sldId id="278" r:id="rId35"/>
    <p:sldId id="286" r:id="rId36"/>
    <p:sldId id="295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/>
    <p:restoredTop sz="94631"/>
  </p:normalViewPr>
  <p:slideViewPr>
    <p:cSldViewPr snapToGrid="0" snapToObjects="1">
      <p:cViewPr varScale="1">
        <p:scale>
          <a:sx n="87" d="100"/>
          <a:sy n="87" d="100"/>
        </p:scale>
        <p:origin x="9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415A-8647-2248-BD40-927769871C7C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D274-17C2-9641-AE27-1DB16FD5627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6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63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7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72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88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78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69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AFC7-A80D-5C41-99B4-16FEE62FB8F3}" type="datetimeFigureOut">
              <a:rPr kumimoji="1" lang="ja-JP" altLang="en-US" smtClean="0"/>
              <a:t>2019/11/20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4CD-CEF6-1D4A-ADD2-66630E7F880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ech.instacart.com/3-million-instacart-orders-open-sourced-d40d29ead6f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en.wikipedia.org/wiki/F1_scor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kaggle.com/c/instacart-market-basket-analysis/discussion/3312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lang="en-US" altLang="ja-JP" baseline="30000" dirty="0"/>
              <a:t>nd</a:t>
            </a:r>
            <a:r>
              <a:rPr lang="en-US" altLang="ja-JP" dirty="0"/>
              <a:t> Place Solution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Instacart Market Basket Analysis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51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/>
              <a:t>We are given orders.csv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14450"/>
            <a:ext cx="1064030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/>
              <a:t>We are given </a:t>
            </a:r>
            <a:r>
              <a:rPr lang="en-US" altLang="ja-JP" dirty="0"/>
              <a:t>orders.csv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8" y="1268730"/>
            <a:ext cx="931545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86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804862"/>
            <a:ext cx="11858625" cy="6053137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We are given order_products.csv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519112"/>
            <a:ext cx="5130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7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34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7658" y="3427636"/>
            <a:ext cx="3744686" cy="626112"/>
          </a:xfrm>
        </p:spPr>
        <p:txBody>
          <a:bodyPr/>
          <a:lstStyle/>
          <a:p>
            <a:r>
              <a:rPr lang="en-US" altLang="ja-JP" dirty="0"/>
              <a:t>R</a:t>
            </a:r>
            <a:r>
              <a:rPr kumimoji="1" lang="en-US" altLang="ja-JP" dirty="0"/>
              <a:t>eorder Prediction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1489606"/>
            <a:ext cx="914642" cy="9146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9" y="1939610"/>
            <a:ext cx="914642" cy="91464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2396931"/>
            <a:ext cx="914642" cy="9146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9" y="3370935"/>
            <a:ext cx="841402" cy="8414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3830394"/>
            <a:ext cx="841402" cy="8414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4289853"/>
            <a:ext cx="841402" cy="8414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6" y="5264400"/>
            <a:ext cx="820963" cy="82096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37" y="5717180"/>
            <a:ext cx="820963" cy="8209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1461733"/>
            <a:ext cx="736266" cy="7362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1992927"/>
            <a:ext cx="709855" cy="7098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17" y="2568914"/>
            <a:ext cx="625042" cy="76772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3375189"/>
            <a:ext cx="736266" cy="73626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3906383"/>
            <a:ext cx="709855" cy="70985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037" y="4373681"/>
            <a:ext cx="521322" cy="77375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657" y="5258265"/>
            <a:ext cx="913123" cy="9131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657" y="5804950"/>
            <a:ext cx="893506" cy="755012"/>
          </a:xfrm>
          <a:prstGeom prst="rect">
            <a:avLst/>
          </a:prstGeom>
        </p:spPr>
      </p:pic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356673" y="1025836"/>
            <a:ext cx="4942114" cy="5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user_id   product_id     label</a:t>
            </a:r>
            <a:endParaRPr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121" y="2034798"/>
            <a:ext cx="532195" cy="62611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11" y="1478718"/>
            <a:ext cx="532196" cy="6261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63" y="3427635"/>
            <a:ext cx="532195" cy="62611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6809" y="3969998"/>
            <a:ext cx="532196" cy="62611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42" y="4522712"/>
            <a:ext cx="532195" cy="62611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7695" y="2628798"/>
            <a:ext cx="532196" cy="62611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763" y="5342095"/>
            <a:ext cx="532196" cy="626113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0257" y="5906563"/>
            <a:ext cx="532196" cy="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2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altLang="ja-JP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2400" y="3398847"/>
            <a:ext cx="11201400" cy="757102"/>
          </a:xfrm>
        </p:spPr>
        <p:txBody>
          <a:bodyPr/>
          <a:lstStyle/>
          <a:p>
            <a:r>
              <a:rPr lang="en-US" altLang="ja-JP"/>
              <a:t>None Prediction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0" y="3029712"/>
            <a:ext cx="888087" cy="8880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3945915"/>
            <a:ext cx="888087" cy="8880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4832103"/>
            <a:ext cx="888087" cy="8880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60" y="1232357"/>
            <a:ext cx="888087" cy="8880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60" y="2145424"/>
            <a:ext cx="888087" cy="88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60" y="5718291"/>
            <a:ext cx="888087" cy="888087"/>
          </a:xfrm>
          <a:prstGeom prst="rect">
            <a:avLst/>
          </a:prstGeom>
        </p:spPr>
      </p:pic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98187" y="863181"/>
            <a:ext cx="3698756" cy="49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user_id </a:t>
            </a:r>
            <a:r>
              <a:rPr lang="ja-JP" altLang="en-US" dirty="0"/>
              <a:t>　　　</a:t>
            </a:r>
            <a:r>
              <a:rPr lang="en-US" altLang="ja-JP" dirty="0"/>
              <a:t>label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08" y="1395187"/>
            <a:ext cx="532195" cy="626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4051273"/>
            <a:ext cx="532195" cy="62611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9" y="6011353"/>
            <a:ext cx="532196" cy="62611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7" y="3160698"/>
            <a:ext cx="532196" cy="62611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748" y="2262671"/>
            <a:ext cx="532195" cy="62611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5016537"/>
            <a:ext cx="532195" cy="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46" y="911014"/>
            <a:ext cx="6649716" cy="59469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72" y="2556141"/>
            <a:ext cx="1326289" cy="22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961"/>
            <a:ext cx="12192000" cy="59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Engineering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4557" y="1245704"/>
            <a:ext cx="11009243" cy="5343781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I made 4 types of features</a:t>
            </a:r>
          </a:p>
          <a:p>
            <a:endParaRPr kumimoji="1" lang="en-US" altLang="ja-JP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/>
              <a:t>User</a:t>
            </a:r>
          </a:p>
          <a:p>
            <a:pPr lvl="1"/>
            <a:r>
              <a:rPr lang="en-US" altLang="ja-JP" dirty="0"/>
              <a:t>What this user like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/>
              <a:t>Item</a:t>
            </a:r>
          </a:p>
          <a:p>
            <a:pPr lvl="1"/>
            <a:r>
              <a:rPr lang="en-US" altLang="ja-JP" dirty="0"/>
              <a:t>What this item like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/>
              <a:t>User x Item</a:t>
            </a:r>
          </a:p>
          <a:p>
            <a:pPr lvl="1"/>
            <a:r>
              <a:rPr lang="en-US" altLang="ja-JP" dirty="0"/>
              <a:t>How do the user feel about the item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/>
              <a:t>Datetime</a:t>
            </a:r>
          </a:p>
          <a:p>
            <a:pPr lvl="1"/>
            <a:r>
              <a:rPr lang="en-US" altLang="ja-JP" dirty="0"/>
              <a:t>What this day and hour like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r>
              <a:rPr lang="en-US" altLang="ja-JP" sz="2000" dirty="0"/>
              <a:t>*For None model, I can’t use above features except user and datetime. So I convert those to stats(min, mean, max, sum, </a:t>
            </a:r>
            <a:r>
              <a:rPr lang="en-US" altLang="ja-JP" sz="2000" dirty="0" err="1"/>
              <a:t>std</a:t>
            </a:r>
            <a:r>
              <a:rPr lang="mr-IN" altLang="ja-JP" sz="2000" dirty="0"/>
              <a:t>…</a:t>
            </a:r>
            <a:r>
              <a:rPr lang="en-US" altLang="ja-JP" sz="2000" dirty="0"/>
              <a:t>).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8087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reorder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68189"/>
            <a:ext cx="8825821" cy="5738206"/>
          </a:xfrm>
        </p:spPr>
      </p:pic>
    </p:spTree>
    <p:extLst>
      <p:ext uri="{BB962C8B-B14F-4D97-AF65-F5344CB8AC3E}">
        <p14:creationId xmlns:p14="http://schemas.microsoft.com/office/powerpoint/2010/main" val="172717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None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990601"/>
            <a:ext cx="8534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My Background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Problem Overview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Main Approach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Feature Importance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Important Findings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F1 maximization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0961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Let’s think about the reordering problem. </a:t>
            </a:r>
            <a:r>
              <a:rPr lang="en-US" altLang="ja-JP" dirty="0">
                <a:solidFill>
                  <a:srgbClr val="FF0000"/>
                </a:solidFill>
              </a:rPr>
              <a:t>Common sense tells us that an item purchased many times in the past has a high probability of being reordered. However, there may be a pattern for when the item is </a:t>
            </a:r>
            <a:r>
              <a:rPr lang="en-US" altLang="ja-JP" i="1" dirty="0">
                <a:solidFill>
                  <a:srgbClr val="FF0000"/>
                </a:solidFill>
              </a:rPr>
              <a:t>not</a:t>
            </a:r>
            <a:r>
              <a:rPr lang="en-US" altLang="ja-JP" dirty="0">
                <a:solidFill>
                  <a:srgbClr val="FF0000"/>
                </a:solidFill>
              </a:rPr>
              <a:t> reordered</a:t>
            </a:r>
            <a:r>
              <a:rPr lang="en-US" altLang="ja-JP" dirty="0"/>
              <a:t>. We can try to figure out this pattern and understand when a user doesn’t repurchase an item.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See next page for details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374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ja-JP" dirty="0"/>
              <a:t>user_id: 54035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62" y="2010876"/>
            <a:ext cx="9751441" cy="484712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778240" y="3627120"/>
            <a:ext cx="411480" cy="3657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784204" y="5175319"/>
            <a:ext cx="411480" cy="3657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82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/>
              <a:t>This user always reorders Cola. 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But at order number 8, the user didn’t. Why not? 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Probably because the user bought Fridge Pack Cola instead. 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I created features to catch this type of behavior.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21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2502"/>
          </a:xfrm>
        </p:spPr>
        <p:txBody>
          <a:bodyPr/>
          <a:lstStyle/>
          <a:p>
            <a:r>
              <a:rPr lang="en-US" altLang="ja-JP" dirty="0"/>
              <a:t>Important Findings for reorder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031358"/>
            <a:ext cx="10515600" cy="58266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/>
              <a:t>days_last_order-max is difference between days_since_last_order_this_item and useritem_order_days_max</a:t>
            </a:r>
          </a:p>
          <a:p>
            <a:pPr>
              <a:lnSpc>
                <a:spcPct val="150000"/>
              </a:lnSpc>
            </a:pPr>
            <a:r>
              <a:rPr lang="en-US" altLang="ja-JP" sz="2000" dirty="0"/>
              <a:t>days_since_last_order_this_item is a feature belong to user and item. This means how many days passed since last order</a:t>
            </a:r>
          </a:p>
          <a:p>
            <a:pPr>
              <a:lnSpc>
                <a:spcPct val="150000"/>
              </a:lnSpc>
            </a:pPr>
            <a:r>
              <a:rPr lang="en-US" altLang="ja-JP" sz="2000" dirty="0"/>
              <a:t>Also, useritem_order_days_max is a feature belong to user and item. This means max span(day) of order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/>
              <a:t>For more detail, see the next page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6" y="3678896"/>
            <a:ext cx="5142614" cy="31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1304" y="1690688"/>
            <a:ext cx="11022496" cy="4922147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See the index 0, this means </a:t>
            </a:r>
          </a:p>
          <a:p>
            <a:pPr marL="0" indent="0">
              <a:buNone/>
            </a:pPr>
            <a:r>
              <a:rPr lang="en-US" altLang="ja-JP" sz="2400" dirty="0"/>
              <a:t>   the user bought this item 14 days</a:t>
            </a:r>
          </a:p>
          <a:p>
            <a:pPr marL="0" indent="0">
              <a:buNone/>
            </a:pPr>
            <a:r>
              <a:rPr lang="en-US" altLang="ja-JP" sz="2400" dirty="0"/>
              <a:t>   ago, and max span is 30 days</a:t>
            </a:r>
          </a:p>
          <a:p>
            <a:pPr marL="0" indent="0">
              <a:buNone/>
            </a:pPr>
            <a:endParaRPr lang="en-US" altLang="ja-JP" sz="2400" dirty="0"/>
          </a:p>
          <a:p>
            <a:r>
              <a:rPr lang="en-US" altLang="ja-JP" sz="2400" dirty="0"/>
              <a:t>So I think this feature says if the user</a:t>
            </a:r>
          </a:p>
          <a:p>
            <a:pPr marL="0" indent="0">
              <a:buNone/>
            </a:pPr>
            <a:r>
              <a:rPr lang="en-US" altLang="ja-JP" sz="2400" dirty="0"/>
              <a:t>   is bored or not by that item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43" y="1537252"/>
            <a:ext cx="5783857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497496"/>
            <a:ext cx="10969487" cy="4891502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We already know fruits are reordered more frequently than vegetables(</a:t>
            </a:r>
            <a:r>
              <a:rPr lang="en-US" altLang="ja-JP" sz="2400" dirty="0">
                <a:hlinkClick r:id="rId2"/>
              </a:rPr>
              <a:t>3 Million Instacart Orders, Open Sourced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r>
              <a:rPr lang="en-US" altLang="ja-JP" sz="2400" dirty="0"/>
              <a:t>I wanted to know how often</a:t>
            </a:r>
          </a:p>
          <a:p>
            <a:r>
              <a:rPr lang="en-US" altLang="ja-JP" sz="2400" dirty="0"/>
              <a:t>So I made a item_10to1_ratio feature  </a:t>
            </a:r>
          </a:p>
          <a:p>
            <a:pPr marL="0" indent="0">
              <a:buNone/>
            </a:pPr>
            <a:r>
              <a:rPr lang="en-US" altLang="ja-JP" sz="2400" dirty="0"/>
              <a:t>   that’s defined as the reorder ratio after </a:t>
            </a:r>
          </a:p>
          <a:p>
            <a:pPr marL="0" indent="0">
              <a:buNone/>
            </a:pPr>
            <a:r>
              <a:rPr lang="en-US" altLang="ja-JP" sz="2400" dirty="0"/>
              <a:t>   an item is ordered vs. not ordered. </a:t>
            </a:r>
          </a:p>
          <a:p>
            <a:pPr marL="0" indent="0">
              <a:buNone/>
            </a:pPr>
            <a:endParaRPr lang="en-US" altLang="ja-JP" sz="2400" dirty="0"/>
          </a:p>
          <a:p>
            <a:r>
              <a:rPr lang="en-US" altLang="ja-JP" sz="2400" dirty="0"/>
              <a:t>Next page, for more details</a:t>
            </a:r>
            <a:endParaRPr kumimoji="1"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92" y="2822713"/>
            <a:ext cx="5869508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1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Let’s say userA bought itemA at order_number 1 and 4</a:t>
            </a:r>
          </a:p>
          <a:p>
            <a:r>
              <a:rPr lang="en-US" altLang="ja-JP" dirty="0"/>
              <a:t>And userB bought itemA at order_number 1 and 3</a:t>
            </a:r>
          </a:p>
          <a:p>
            <a:r>
              <a:rPr lang="en-US" altLang="ja-JP" dirty="0"/>
              <a:t>item_10to1_ratio is 0.5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75" y="3562578"/>
            <a:ext cx="5487896" cy="2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9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1325563"/>
            <a:ext cx="11155017" cy="4851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/>
              <a:t>Useritem_sum_pos_cart(User A, Item B) is the average position in User A’s cart that Item B falls into</a:t>
            </a:r>
          </a:p>
          <a:p>
            <a:pPr>
              <a:lnSpc>
                <a:spcPct val="150000"/>
              </a:lnSpc>
            </a:pPr>
            <a:r>
              <a:rPr lang="en-US" altLang="ja-JP" sz="2400" dirty="0"/>
              <a:t>Useritem_sum_pos_cart-mean(User A) is the mean of the above feature across all items</a:t>
            </a:r>
          </a:p>
          <a:p>
            <a:pPr>
              <a:lnSpc>
                <a:spcPct val="150000"/>
              </a:lnSpc>
            </a:pPr>
            <a:r>
              <a:rPr lang="en-US" altLang="ja-JP" sz="2400" dirty="0"/>
              <a:t>So this feature essentially captures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  the average position of an item in a user’s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   cart, and we can see that users who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   don’t buy many items all at once are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   more likely to be None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32" y="3021494"/>
            <a:ext cx="5541568" cy="38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4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1" y="1325563"/>
            <a:ext cx="11102009" cy="5130041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total_buy is number of total order</a:t>
            </a:r>
          </a:p>
          <a:p>
            <a:endParaRPr lang="en-US" altLang="ja-JP" sz="2400" dirty="0"/>
          </a:p>
          <a:p>
            <a:r>
              <a:rPr kumimoji="1" lang="en-US" altLang="ja-JP" sz="2400" dirty="0"/>
              <a:t>If userA bought itemA 3 times </a:t>
            </a:r>
          </a:p>
          <a:p>
            <a:pPr marL="0" indent="0">
              <a:buNone/>
            </a:pPr>
            <a:r>
              <a:rPr lang="en-US" altLang="ja-JP" sz="2400" dirty="0"/>
              <a:t>   </a:t>
            </a:r>
            <a:r>
              <a:rPr kumimoji="1" lang="en-US" altLang="ja-JP" sz="2400" dirty="0"/>
              <a:t>in the past, this would be 3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So total_buy-max is max of above </a:t>
            </a:r>
          </a:p>
          <a:p>
            <a:pPr marL="0" indent="0">
              <a:buNone/>
            </a:pPr>
            <a:r>
              <a:rPr lang="en-US" altLang="ja-JP" sz="2400" dirty="0"/>
              <a:t>   feature </a:t>
            </a:r>
            <a:r>
              <a:rPr kumimoji="1" lang="en-US" altLang="ja-JP" sz="2400" dirty="0"/>
              <a:t>by user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en-US" altLang="ja-JP" sz="2400" dirty="0"/>
              <a:t>We can see that it predicts </a:t>
            </a:r>
          </a:p>
          <a:p>
            <a:pPr marL="0" indent="0">
              <a:buNone/>
            </a:pPr>
            <a:r>
              <a:rPr lang="en-US" altLang="ja-JP" sz="2400" dirty="0"/>
              <a:t>   whether or not a user will make a reorder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88" y="1504470"/>
            <a:ext cx="5743712" cy="3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80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3826" y="1431235"/>
            <a:ext cx="10889974" cy="474572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ja-JP" sz="2400" dirty="0"/>
              <a:t>t-1_is_None(User A) is a binary feature that says whether or not the user’s previous order was None. </a:t>
            </a:r>
          </a:p>
          <a:p>
            <a:pPr>
              <a:lnSpc>
                <a:spcPct val="200000"/>
              </a:lnSpc>
            </a:pPr>
            <a:r>
              <a:rPr lang="en-US" altLang="ja-JP" sz="2400" dirty="0"/>
              <a:t>If the previous order is None,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400" dirty="0"/>
              <a:t>   then the next order will also be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400" dirty="0"/>
              <a:t>   None with 30% probability.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59" y="2566322"/>
            <a:ext cx="6242441" cy="4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0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My Background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Bachelor of Economics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Programmer of 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Consultant of </a:t>
            </a:r>
            <a:r>
              <a:rPr lang="en-US" altLang="ja-JP" dirty="0"/>
              <a:t>Financial Industry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2</a:t>
            </a:r>
            <a:r>
              <a:rPr kumimoji="1" lang="en-US" altLang="ja-JP" baseline="30000" dirty="0"/>
              <a:t>nd</a:t>
            </a:r>
            <a:r>
              <a:rPr kumimoji="1" lang="en-US" altLang="ja-JP" dirty="0"/>
              <a:t> Place at KDDCUP2015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Data Scientist at Yahoo! JAPAN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7752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817" y="0"/>
            <a:ext cx="10515600" cy="834887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834886"/>
            <a:ext cx="11474726" cy="60231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ja-JP" sz="2400" dirty="0"/>
              <a:t>In this competition, the evaluation metric was an </a:t>
            </a:r>
            <a:r>
              <a:rPr lang="en-US" altLang="ja-JP" sz="2400" u="sng" dirty="0">
                <a:hlinkClick r:id="rId2"/>
              </a:rPr>
              <a:t>F1 score</a:t>
            </a:r>
            <a:r>
              <a:rPr lang="en-US" altLang="ja-JP" sz="2400" dirty="0"/>
              <a:t>, which is a way of capturing both precision and recall in a single metric.</a:t>
            </a:r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r>
              <a:rPr lang="en-US" altLang="ja-JP" sz="2400" dirty="0"/>
              <a:t>Thus, we needed to convert reorder probabilities into binary 1/0 (Yes/No) numbers.</a:t>
            </a:r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r>
              <a:rPr lang="en-US" altLang="ja-JP" sz="2400" dirty="0"/>
              <a:t>However, in order to perform this conversion, we need to know a threshold. At first, I used grid search to find a universal threshold of 0.2. But I saw comments on the Kaggle discussion boards that said different orders should have different thresholds.</a:t>
            </a:r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r>
              <a:rPr lang="en-US" altLang="ja-JP" sz="2400" dirty="0"/>
              <a:t>To understand why, let’s look at an example.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09" y="1832806"/>
            <a:ext cx="5524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6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539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In the first example, threshold is between 0.9 and 0.3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In the second example, threshold is lower than 0.2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As I showed, each order should have each threshold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But using above calculation, we have to prepare all patterns of probability at first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Thus I needed to come up with another calculation</a:t>
            </a:r>
            <a:endParaRPr kumimoji="1"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/>
              <a:t>See the next page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8610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1635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2" y="821636"/>
            <a:ext cx="11661912" cy="604299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ja-JP" sz="2400" dirty="0"/>
              <a:t>Let’s say our model predicts Item A will be reordered with probability 0.9, and Item B with probability 0.3. I then simulate 9,999 target labels (whether A and B will be ordered or not) using these probabilities. </a:t>
            </a:r>
          </a:p>
          <a:p>
            <a:pPr>
              <a:lnSpc>
                <a:spcPct val="170000"/>
              </a:lnSpc>
            </a:pPr>
            <a:r>
              <a:rPr lang="en-US" altLang="ja-JP" sz="2400" dirty="0"/>
              <a:t>For example, the simulated labels might look like this. </a:t>
            </a:r>
          </a:p>
          <a:p>
            <a:pPr>
              <a:lnSpc>
                <a:spcPct val="170000"/>
              </a:lnSpc>
            </a:pPr>
            <a:r>
              <a:rPr lang="en-US" altLang="ja-JP" sz="2400" dirty="0"/>
              <a:t>I then calculate the expected F1 score for each set of labels,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  starting from the highest probability items, and then adding items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  (e.g., [A], then [A, B], then [A, B, C], </a:t>
            </a:r>
            <a:r>
              <a:rPr lang="en-US" altLang="ja-JP" sz="2400" dirty="0" err="1"/>
              <a:t>etc</a:t>
            </a:r>
            <a:r>
              <a:rPr lang="en-US" altLang="ja-JP" sz="2400" dirty="0"/>
              <a:t>) until the F1 score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  peaks and then decreases. </a:t>
            </a:r>
          </a:p>
          <a:p>
            <a:pPr>
              <a:lnSpc>
                <a:spcPct val="170000"/>
              </a:lnSpc>
            </a:pPr>
            <a:r>
              <a:rPr lang="en-US" altLang="ja-JP" sz="2400" dirty="0"/>
              <a:t>We don’t need to calculate all of patterns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 like A, B, AB</a:t>
            </a:r>
            <a:r>
              <a:rPr lang="mr-IN" altLang="ja-JP" sz="2400" dirty="0"/>
              <a:t>…</a:t>
            </a:r>
            <a:endParaRPr lang="en-US" altLang="ja-JP" sz="2400" dirty="0"/>
          </a:p>
          <a:p>
            <a:pPr>
              <a:lnSpc>
                <a:spcPct val="170000"/>
              </a:lnSpc>
            </a:pPr>
            <a:r>
              <a:rPr lang="en-US" altLang="ja-JP" sz="2400" dirty="0"/>
              <a:t>B</a:t>
            </a:r>
            <a:r>
              <a:rPr kumimoji="1" lang="en-US" altLang="ja-JP" sz="2400" dirty="0"/>
              <a:t>ecause if we should select itemB, we should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 select itemA as well</a:t>
            </a:r>
            <a:endParaRPr kumimoji="1"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8" y="1858165"/>
            <a:ext cx="2690192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8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026" y="795130"/>
            <a:ext cx="11194774" cy="5381833"/>
          </a:xfrm>
        </p:spPr>
        <p:txBody>
          <a:bodyPr/>
          <a:lstStyle/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F1score_mean(</a:t>
            </a:r>
            <a:r>
              <a:rPr kumimoji="1" lang="en-US" altLang="ja-JP" dirty="0"/>
              <a:t>              , [A]) -&gt; </a:t>
            </a:r>
            <a:r>
              <a:rPr lang="is-IS" altLang="ja-JP" dirty="0"/>
              <a:t>0.809747641431</a:t>
            </a:r>
          </a:p>
          <a:p>
            <a:endParaRPr kumimoji="1" lang="is-IS" altLang="ja-JP" dirty="0"/>
          </a:p>
          <a:p>
            <a:endParaRPr lang="is-IS" altLang="ja-JP" dirty="0"/>
          </a:p>
          <a:p>
            <a:endParaRPr kumimoji="1" lang="is-IS" altLang="ja-JP" dirty="0"/>
          </a:p>
          <a:p>
            <a:endParaRPr lang="is-IS" altLang="ja-JP" dirty="0"/>
          </a:p>
          <a:p>
            <a:endParaRPr kumimoji="1" lang="is-IS" altLang="ja-JP" dirty="0"/>
          </a:p>
          <a:p>
            <a:r>
              <a:rPr lang="en-US" altLang="ja-JP" dirty="0"/>
              <a:t>F1score_mean(               , [A,B]) -&gt; </a:t>
            </a:r>
            <a:r>
              <a:rPr lang="is-IS" altLang="ja-JP" dirty="0"/>
              <a:t>0.709004233757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795130"/>
            <a:ext cx="1374349" cy="2557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71" y="3918156"/>
            <a:ext cx="1374349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 - Predicting None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/>
              <a:t>One way to think about None is as the probability (1 - Item A) * (1 - Item B) * …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But another method is to try to predict None as a special case. 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By using our None model and treating None as just another item, we can boost the F1 score from 0.400 to 0.407.</a:t>
            </a:r>
          </a:p>
        </p:txBody>
      </p:sp>
    </p:spTree>
    <p:extLst>
      <p:ext uri="{BB962C8B-B14F-4D97-AF65-F5344CB8AC3E}">
        <p14:creationId xmlns:p14="http://schemas.microsoft.com/office/powerpoint/2010/main" val="1581723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3190" y="250335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/>
              <a:t>EOP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0494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In this competition, we have to predict reorder.</a:t>
            </a:r>
          </a:p>
          <a:p>
            <a:r>
              <a:rPr lang="en-US" altLang="ja-JP" dirty="0"/>
              <a:t>So, it is little different from general recommendation.</a:t>
            </a:r>
          </a:p>
          <a:p>
            <a:r>
              <a:rPr kumimoji="1" lang="en-US" altLang="ja-JP" dirty="0"/>
              <a:t>I mean,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18" y="3082415"/>
            <a:ext cx="5655458" cy="17304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18" y="4947754"/>
            <a:ext cx="5649577" cy="1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2857" y="1480458"/>
            <a:ext cx="10990943" cy="510902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How hot(user)?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sz="2000" dirty="0"/>
              <a:t>*prior is regarded as train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4525"/>
            <a:ext cx="6072421" cy="41747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914525"/>
            <a:ext cx="6072421" cy="4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8971" y="1335314"/>
            <a:ext cx="10874829" cy="5355772"/>
          </a:xfrm>
        </p:spPr>
        <p:txBody>
          <a:bodyPr/>
          <a:lstStyle/>
          <a:p>
            <a:r>
              <a:rPr lang="en-US" altLang="ja-JP" dirty="0"/>
              <a:t>How hot(item)?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r>
              <a:rPr lang="en-US" altLang="ja-JP" sz="2000" dirty="0"/>
              <a:t>*Clipped by 500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" y="2058221"/>
            <a:ext cx="6136368" cy="42187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058221"/>
            <a:ext cx="6136368" cy="42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0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918" y="1210234"/>
            <a:ext cx="11819964" cy="5647765"/>
          </a:xfrm>
        </p:spPr>
        <p:txBody>
          <a:bodyPr/>
          <a:lstStyle/>
          <a:p>
            <a:r>
              <a:rPr lang="en-US" altLang="ja-JP" dirty="0"/>
              <a:t>Evaluation metric is mean F1 score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Precision and Recall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09" y="1804941"/>
            <a:ext cx="5524500" cy="838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85" y="3198819"/>
            <a:ext cx="1645397" cy="1309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34" y="4744439"/>
            <a:ext cx="2400300" cy="673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4" y="5801219"/>
            <a:ext cx="364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6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5399" y="0"/>
            <a:ext cx="10515600" cy="1325563"/>
          </a:xfrm>
        </p:spPr>
        <p:txBody>
          <a:bodyPr/>
          <a:lstStyle/>
          <a:p>
            <a:r>
              <a:rPr lang="en-US" altLang="ja-JP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1325564"/>
            <a:ext cx="11858625" cy="5532436"/>
          </a:xfrm>
        </p:spPr>
        <p:txBody>
          <a:bodyPr>
            <a:normAutofit/>
          </a:bodyPr>
          <a:lstStyle/>
          <a:p>
            <a:r>
              <a:rPr lang="en-US" altLang="ja-JP" dirty="0">
                <a:hlinkClick r:id="rId2"/>
              </a:rPr>
              <a:t>Links between the files</a:t>
            </a:r>
            <a:endParaRPr kumimoji="1" lang="ja-JP" altLang="en-US" dirty="0"/>
          </a:p>
        </p:txBody>
      </p:sp>
      <p:pic>
        <p:nvPicPr>
          <p:cNvPr id="4" name="図 3">
            <a:hlinkClick r:id="rId2" tooltip="Links between the files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1893095"/>
            <a:ext cx="10939367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2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257" y="1573307"/>
            <a:ext cx="11669486" cy="5059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/>
              <a:t>I made 2 models. For </a:t>
            </a:r>
            <a:r>
              <a:rPr kumimoji="1" lang="en-US" altLang="ja-JP" dirty="0">
                <a:solidFill>
                  <a:srgbClr val="FF0000"/>
                </a:solidFill>
              </a:rPr>
              <a:t>predicting</a:t>
            </a:r>
            <a:r>
              <a:rPr kumimoji="1" lang="en-US" altLang="ja-JP" dirty="0"/>
              <a:t> </a:t>
            </a:r>
            <a:r>
              <a:rPr kumimoji="1" lang="en-US" altLang="ja-JP" b="1" dirty="0"/>
              <a:t>reorder</a:t>
            </a:r>
            <a:r>
              <a:rPr kumimoji="1" lang="en-US" altLang="ja-JP" dirty="0"/>
              <a:t> and for </a:t>
            </a:r>
            <a:r>
              <a:rPr lang="en-US" altLang="ja-JP" dirty="0"/>
              <a:t>predicting </a:t>
            </a:r>
            <a:r>
              <a:rPr kumimoji="1" lang="en-US" altLang="ja-JP" b="1" dirty="0"/>
              <a:t>None</a:t>
            </a:r>
            <a:r>
              <a:rPr kumimoji="1" lang="en-US" altLang="ja-JP" dirty="0"/>
              <a:t>*</a:t>
            </a:r>
          </a:p>
          <a:p>
            <a:pPr>
              <a:lnSpc>
                <a:spcPct val="150000"/>
              </a:lnSpc>
            </a:pPr>
            <a:r>
              <a:rPr lang="en-US" altLang="ja-JP" dirty="0">
                <a:solidFill>
                  <a:srgbClr val="FF0000"/>
                </a:solidFill>
              </a:rPr>
              <a:t>reorder mode</a:t>
            </a:r>
            <a:r>
              <a:rPr lang="en-US" altLang="ja-JP" dirty="0"/>
              <a:t>l’s keys are </a:t>
            </a:r>
            <a:r>
              <a:rPr lang="en-US" altLang="ja-JP" b="1" dirty="0"/>
              <a:t>user_id </a:t>
            </a:r>
            <a:r>
              <a:rPr lang="en-US" altLang="ja-JP" dirty="0"/>
              <a:t>and </a:t>
            </a:r>
            <a:r>
              <a:rPr lang="en-US" altLang="ja-JP" b="1" dirty="0"/>
              <a:t>product_id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>
                <a:solidFill>
                  <a:srgbClr val="FF0000"/>
                </a:solidFill>
              </a:rPr>
              <a:t>None model’s </a:t>
            </a:r>
            <a:r>
              <a:rPr kumimoji="1" lang="en-US" altLang="ja-JP" dirty="0"/>
              <a:t>key is only </a:t>
            </a:r>
            <a:r>
              <a:rPr lang="en-US" altLang="ja-JP" b="1" dirty="0"/>
              <a:t>u</a:t>
            </a:r>
            <a:r>
              <a:rPr kumimoji="1" lang="en-US" altLang="ja-JP" b="1" dirty="0"/>
              <a:t>ser_id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/>
              <a:t>I thought I should use more train data to make better prediction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I decided to use prior as train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As a result of tunings, best number of window is 3</a:t>
            </a:r>
          </a:p>
          <a:p>
            <a:pPr>
              <a:lnSpc>
                <a:spcPct val="150000"/>
              </a:lnSpc>
            </a:pPr>
            <a:r>
              <a:rPr lang="en-US" altLang="ja-JP" dirty="0"/>
              <a:t>See next page for 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900" dirty="0"/>
              <a:t>*None means there is no reorder</a:t>
            </a:r>
          </a:p>
        </p:txBody>
      </p:sp>
    </p:spTree>
    <p:extLst>
      <p:ext uri="{BB962C8B-B14F-4D97-AF65-F5344CB8AC3E}">
        <p14:creationId xmlns:p14="http://schemas.microsoft.com/office/powerpoint/2010/main" val="94430433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1297</Words>
  <Application>Microsoft Macintosh PowerPoint</Application>
  <PresentationFormat>Widescreen</PresentationFormat>
  <Paragraphs>197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Yu Gothic</vt:lpstr>
      <vt:lpstr>Yu Gothic Light</vt:lpstr>
      <vt:lpstr>Arial</vt:lpstr>
      <vt:lpstr>Mangal</vt:lpstr>
      <vt:lpstr>ホワイト</vt:lpstr>
      <vt:lpstr>2nd Place Solution</vt:lpstr>
      <vt:lpstr>Agenda</vt:lpstr>
      <vt:lpstr>My Background</vt:lpstr>
      <vt:lpstr>Problem Overview</vt:lpstr>
      <vt:lpstr>Problem Overview</vt:lpstr>
      <vt:lpstr>Problem Overview</vt:lpstr>
      <vt:lpstr>Problem Overview</vt:lpstr>
      <vt:lpstr>Problem Overview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Feature Engineering</vt:lpstr>
      <vt:lpstr>Feature Importance for reorder</vt:lpstr>
      <vt:lpstr>Feature Importance for None</vt:lpstr>
      <vt:lpstr>Important Findings for reorder - 1</vt:lpstr>
      <vt:lpstr>Important Findings for reorder - 1</vt:lpstr>
      <vt:lpstr>Important Findings for reorder - 1</vt:lpstr>
      <vt:lpstr>Important Findings for reorder - 2</vt:lpstr>
      <vt:lpstr>Important Findings for reorder - 2</vt:lpstr>
      <vt:lpstr>Important Findings for reorder - 3</vt:lpstr>
      <vt:lpstr>Important Findings for reorder - 3</vt:lpstr>
      <vt:lpstr>Important Findings for None - 1</vt:lpstr>
      <vt:lpstr>Important Findings for None - 2</vt:lpstr>
      <vt:lpstr>Important Findings for None - 3</vt:lpstr>
      <vt:lpstr>F1 maximization</vt:lpstr>
      <vt:lpstr>F1 maximization</vt:lpstr>
      <vt:lpstr>F1 maximization</vt:lpstr>
      <vt:lpstr>F1 maximization</vt:lpstr>
      <vt:lpstr>F1 maximization</vt:lpstr>
      <vt:lpstr>F1 maximization - Predicting None</vt:lpstr>
      <vt:lpstr>EOP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Place Solution</dc:title>
  <dc:creator>小野寺　和樹</dc:creator>
  <cp:lastModifiedBy>Evan Uribe</cp:lastModifiedBy>
  <cp:revision>103</cp:revision>
  <dcterms:created xsi:type="dcterms:W3CDTF">2017-08-25T03:32:24Z</dcterms:created>
  <dcterms:modified xsi:type="dcterms:W3CDTF">2019-11-20T23:15:42Z</dcterms:modified>
</cp:coreProperties>
</file>